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22"/>
  </p:notesMasterIdLst>
  <p:sldIdLst>
    <p:sldId id="257" r:id="rId2"/>
    <p:sldId id="258" r:id="rId3"/>
    <p:sldId id="259" r:id="rId4"/>
    <p:sldId id="256" r:id="rId5"/>
    <p:sldId id="275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67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7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DATI ISTAT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DATI ISTAT 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728-498B-9C1C-C07B97CE9DD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3728-498B-9C1C-C07B97CE9DD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3728-498B-9C1C-C07B97CE9DD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728-498B-9C1C-C07B97CE9DD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3728-498B-9C1C-C07B97CE9DDC}"/>
              </c:ext>
            </c:extLst>
          </c:dPt>
          <c:cat>
            <c:strRef>
              <c:f>Foglio1!$A$2:$A$6</c:f>
              <c:strCache>
                <c:ptCount val="5"/>
                <c:pt idx="0">
                  <c:v>Il 31,5% di donne tra i 16 e i 70 anni è stata vittima di violenza da parte di un uomo</c:v>
                </c:pt>
                <c:pt idx="1">
                  <c:v>il 20,2% di donne tra i 16 e i 70 anni è stata vittima di violenza fisica</c:v>
                </c:pt>
                <c:pt idx="2">
                  <c:v>Il 21% di donne tra i 16 e i 70 anni è stata vittima di violenza sessuale</c:v>
                </c:pt>
                <c:pt idx="3">
                  <c:v>Il 5,4% di donne tra i 16 e i 70 anni è statavittima di forme più gravi di violenza, come stupri o tentati stupri</c:v>
                </c:pt>
                <c:pt idx="4">
                  <c:v>Il 21,5% di donne tra i 16 e i 70 anni è stata vittima di atti di stalking da parte di un uomo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31.5</c:v>
                </c:pt>
                <c:pt idx="1">
                  <c:v>20.2</c:v>
                </c:pt>
                <c:pt idx="2">
                  <c:v>21</c:v>
                </c:pt>
                <c:pt idx="3">
                  <c:v>5.4</c:v>
                </c:pt>
                <c:pt idx="4">
                  <c:v>21.5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28-498B-9C1C-C07B97CE9D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52595592"/>
        <c:axId val="252592640"/>
      </c:barChart>
      <c:valAx>
        <c:axId val="2525926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2595592"/>
        <c:crossBetween val="between"/>
      </c:valAx>
      <c:catAx>
        <c:axId val="2525955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259264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2">
              <a:lumMod val="50000"/>
            </a:schemeClr>
          </a:solidFill>
        </a:defRPr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1A5D7-8A3A-485D-B805-8CF5B8FAB298}" type="datetimeFigureOut">
              <a:rPr lang="it-IT" smtClean="0"/>
              <a:t>24/11/2020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C0448-AB02-496E-A2DF-447F585BCA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274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F322-6688-4416-874D-DB1598ACD167}" type="datetimeFigureOut">
              <a:rPr lang="it-IT" smtClean="0"/>
              <a:t>24/11/2020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367F4C7-3AF7-4873-AFA7-6E18C7491A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9053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F322-6688-4416-874D-DB1598ACD167}" type="datetimeFigureOut">
              <a:rPr lang="it-IT" smtClean="0"/>
              <a:t>24/11/2020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67F4C7-3AF7-4873-AFA7-6E18C7491A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6564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F322-6688-4416-874D-DB1598ACD167}" type="datetimeFigureOut">
              <a:rPr lang="it-IT" smtClean="0"/>
              <a:t>24/11/2020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67F4C7-3AF7-4873-AFA7-6E18C7491A08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7331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F322-6688-4416-874D-DB1598ACD167}" type="datetimeFigureOut">
              <a:rPr lang="it-IT" smtClean="0"/>
              <a:t>24/11/2020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67F4C7-3AF7-4873-AFA7-6E18C7491A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2125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F322-6688-4416-874D-DB1598ACD167}" type="datetimeFigureOut">
              <a:rPr lang="it-IT" smtClean="0"/>
              <a:t>24/11/2020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67F4C7-3AF7-4873-AFA7-6E18C7491A08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525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F322-6688-4416-874D-DB1598ACD167}" type="datetimeFigureOut">
              <a:rPr lang="it-IT" smtClean="0"/>
              <a:t>24/11/2020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67F4C7-3AF7-4873-AFA7-6E18C7491A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897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F322-6688-4416-874D-DB1598ACD167}" type="datetimeFigureOut">
              <a:rPr lang="it-IT" smtClean="0"/>
              <a:t>24/11/2020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F4C7-3AF7-4873-AFA7-6E18C7491A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690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F322-6688-4416-874D-DB1598ACD167}" type="datetimeFigureOut">
              <a:rPr lang="it-IT" smtClean="0"/>
              <a:t>24/11/2020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F4C7-3AF7-4873-AFA7-6E18C7491A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1282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F322-6688-4416-874D-DB1598ACD167}" type="datetimeFigureOut">
              <a:rPr lang="it-IT" smtClean="0"/>
              <a:t>24/11/2020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F4C7-3AF7-4873-AFA7-6E18C7491A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19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F322-6688-4416-874D-DB1598ACD167}" type="datetimeFigureOut">
              <a:rPr lang="it-IT" smtClean="0"/>
              <a:t>24/11/2020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67F4C7-3AF7-4873-AFA7-6E18C7491A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179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F322-6688-4416-874D-DB1598ACD167}" type="datetimeFigureOut">
              <a:rPr lang="it-IT" smtClean="0"/>
              <a:t>24/11/2020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67F4C7-3AF7-4873-AFA7-6E18C7491A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546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F322-6688-4416-874D-DB1598ACD167}" type="datetimeFigureOut">
              <a:rPr lang="it-IT" smtClean="0"/>
              <a:t>24/11/2020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67F4C7-3AF7-4873-AFA7-6E18C7491A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0393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F322-6688-4416-874D-DB1598ACD167}" type="datetimeFigureOut">
              <a:rPr lang="it-IT" smtClean="0"/>
              <a:t>24/11/2020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F4C7-3AF7-4873-AFA7-6E18C7491A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9229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F322-6688-4416-874D-DB1598ACD167}" type="datetimeFigureOut">
              <a:rPr lang="it-IT" smtClean="0"/>
              <a:t>24/11/2020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F4C7-3AF7-4873-AFA7-6E18C7491A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53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F322-6688-4416-874D-DB1598ACD167}" type="datetimeFigureOut">
              <a:rPr lang="it-IT" smtClean="0"/>
              <a:t>24/11/2020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7F4C7-3AF7-4873-AFA7-6E18C7491A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8896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F322-6688-4416-874D-DB1598ACD167}" type="datetimeFigureOut">
              <a:rPr lang="it-IT" smtClean="0"/>
              <a:t>24/11/2020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67F4C7-3AF7-4873-AFA7-6E18C7491A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4969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5F322-6688-4416-874D-DB1598ACD167}" type="datetimeFigureOut">
              <a:rPr lang="it-IT" smtClean="0"/>
              <a:t>24/11/2020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367F4C7-3AF7-4873-AFA7-6E18C7491A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94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3A61B0-7920-4708-8B33-B8F3B4EDF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0646" y="786913"/>
            <a:ext cx="9000660" cy="2018422"/>
          </a:xfrm>
        </p:spPr>
        <p:txBody>
          <a:bodyPr>
            <a:noAutofit/>
          </a:bodyPr>
          <a:lstStyle/>
          <a:p>
            <a:pPr algn="ctr"/>
            <a:r>
              <a:rPr lang="it-IT" sz="4800" dirty="0">
                <a:solidFill>
                  <a:schemeClr val="bg2">
                    <a:lumMod val="50000"/>
                  </a:schemeClr>
                </a:solidFill>
              </a:rPr>
              <a:t>Il Piano Sociale Di Zona Ambito S8</a:t>
            </a:r>
            <a:br>
              <a:rPr lang="it-IT" sz="48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- Comune Capofila Vallo della Lucania (SA)-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0279CDC3-767A-4F83-8300-37FE287336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768" y="3041168"/>
            <a:ext cx="3810000" cy="2181225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401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493"/>
    </mc:Choice>
    <mc:Fallback>
      <p:transition spd="slow" advTm="54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EE73D0-0AC0-4629-B74B-127AC5BB5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6123236" cy="1003354"/>
          </a:xfrm>
        </p:spPr>
        <p:txBody>
          <a:bodyPr>
            <a:normAutofit/>
          </a:bodyPr>
          <a:lstStyle/>
          <a:p>
            <a:r>
              <a:rPr lang="it-IT" sz="5400" dirty="0">
                <a:solidFill>
                  <a:schemeClr val="bg2">
                    <a:lumMod val="50000"/>
                  </a:schemeClr>
                </a:solidFill>
              </a:rPr>
              <a:t>VIOLENZA FISICA: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22FAEF-5275-4790-ABE1-DAA632C4D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7326" y="1627464"/>
            <a:ext cx="8915400" cy="4504888"/>
          </a:xfrm>
        </p:spPr>
        <p:txBody>
          <a:bodyPr>
            <a:normAutofit fontScale="62500" lnSpcReduction="20000"/>
          </a:bodyPr>
          <a:lstStyle/>
          <a:p>
            <a:endParaRPr lang="it-IT" sz="4000" dirty="0"/>
          </a:p>
          <a:p>
            <a:r>
              <a:rPr lang="it-IT" sz="4000" dirty="0">
                <a:solidFill>
                  <a:schemeClr val="bg2">
                    <a:lumMod val="50000"/>
                  </a:schemeClr>
                </a:solidFill>
              </a:rPr>
              <a:t>Qualsiasi forma di intimidazione o azione in cui venga esercitato un danno fisico; è violenza non solo quel tipo di aggressione che richiede l’intervento medico, ma qualsiasi contatto fisico finalizzato a spaventare e a rendere la vittima soggetta al controllo dell’aggressore.</a:t>
            </a:r>
          </a:p>
          <a:p>
            <a:pPr marL="0" indent="0">
              <a:buNone/>
            </a:pPr>
            <a:endParaRPr lang="it-IT" sz="40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it-IT" sz="4000" dirty="0">
                <a:solidFill>
                  <a:schemeClr val="bg2">
                    <a:lumMod val="50000"/>
                  </a:schemeClr>
                </a:solidFill>
              </a:rPr>
              <a:t>Gli indicatori: le spinte, il tirare i capelli, pizzicare, schiaffeggiare, torcere gli arti, costringere nei movimenti, mettere le mani al collo, privare di cure mediche, privare del sonno e uccidere.</a:t>
            </a:r>
          </a:p>
          <a:p>
            <a:pPr marL="0" indent="0">
              <a:buNone/>
            </a:pPr>
            <a:endParaRPr lang="it-IT" sz="4000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2918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549"/>
    </mc:Choice>
    <mc:Fallback>
      <p:transition spd="slow" advTm="135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ABF71-756C-434E-89EF-2C5911A61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>
                <a:solidFill>
                  <a:schemeClr val="bg2">
                    <a:lumMod val="50000"/>
                  </a:schemeClr>
                </a:solidFill>
              </a:rPr>
              <a:t>VIOLENZA PSICOLOGICA: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31BC57-81EF-47C7-9CA8-0A9A98B3F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7974" y="1904999"/>
            <a:ext cx="9046638" cy="4470633"/>
          </a:xfrm>
        </p:spPr>
        <p:txBody>
          <a:bodyPr>
            <a:noAutofit/>
          </a:bodyPr>
          <a:lstStyle/>
          <a:p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Ogni forma di abuso e mancanza di rispetto che lede l’identità e la stabilità psicologica della vittima. Si manifesta e si pone in essere con il tempo  in maniera talmente sottile ed invisibile che neppure la vittima si accorge di essere nella trappola del suo persecutore.</a:t>
            </a:r>
          </a:p>
          <a:p>
            <a:pPr marL="0" indent="0">
              <a:buNone/>
            </a:pPr>
            <a:endParaRPr lang="it-IT" sz="2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Gli indicatori: continue insinuazioni rispetto all’incapacità della vittima di essere all’altezza della situazione relazionale, di non essere bella, intelligente, di non essere una buona madre, l’isolamento dalla rete familiare o di amicizie, eccessi di gelosia…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5669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114"/>
    </mc:Choice>
    <mc:Fallback>
      <p:transition spd="slow" advTm="131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7953E-5BA4-4A57-917C-D6F72B8CA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>
                <a:solidFill>
                  <a:schemeClr val="bg2">
                    <a:lumMod val="50000"/>
                  </a:schemeClr>
                </a:solidFill>
              </a:rPr>
              <a:t>VIOLENZA SESSUALE: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0EC26A-2280-4283-B83B-5023022CE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5047" y="2242656"/>
            <a:ext cx="8915400" cy="3777622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chemeClr val="bg2">
                    <a:lumMod val="50000"/>
                  </a:schemeClr>
                </a:solidFill>
              </a:rPr>
              <a:t>Si manifesta attraverso la costrizione con atti, prevaricazioni o minacce a compiere o a subire atti sessuali contro la propria volontà. Per atto sessuale si intende qualsiasi contatto tra due corpi che abbia come finalità il soddisfacimento della libido dell’aggressore.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7835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212"/>
    </mc:Choice>
    <mc:Fallback>
      <p:transition spd="slow" advTm="82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BA4760-E6F0-4728-A914-BD492D2A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>
                <a:solidFill>
                  <a:schemeClr val="bg2">
                    <a:lumMod val="50000"/>
                  </a:schemeClr>
                </a:solidFill>
              </a:rPr>
              <a:t>VIOLENZA ECONOMICA: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6F480E-49F5-43A5-A33C-203A6EC8D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Autofit/>
          </a:bodyPr>
          <a:lstStyle/>
          <a:p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Qualsiasi forma di controllo o privazione che mina l’indipendenza economica della vittima. La violenza economica riguarda tutto ciò che, direttamente o indirettamente, contribuisce a rendere il partner dipendente in quanto privo dei mezzi economici sufficienti a soddisfare i bisogni di sussistenza propri e dei figli.</a:t>
            </a:r>
          </a:p>
          <a:p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Gli indicatori: impedire di cercare o di mantenere un lavoro, non consentire alla vittima di utilizzare il suo stipendio o controllare ossessivamente come lo spende, controllare in ogni aspetto la gestione della vita quotidiana e/o non farsi carico degli impegni economici assunti con il matrimonio, oppure informalmente con la convivenza.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1211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333"/>
    </mc:Choice>
    <mc:Fallback>
      <p:transition spd="slow" advTm="143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DF55F1-0E89-4071-B3DA-121AFD311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>
                <a:solidFill>
                  <a:schemeClr val="bg2">
                    <a:lumMod val="50000"/>
                  </a:schemeClr>
                </a:solidFill>
              </a:rPr>
              <a:t>VIOLENZA VERBALE: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528C34-A078-4640-89C3-AE766229B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solidFill>
                  <a:schemeClr val="bg2">
                    <a:lumMod val="50000"/>
                  </a:schemeClr>
                </a:solidFill>
              </a:rPr>
              <a:t>Qualsiasi forma di violenza che si manifesta oltre che con insulti e minacce, anche con un linguaggio irrispettoso e denigratorio.</a:t>
            </a:r>
          </a:p>
          <a:p>
            <a:r>
              <a:rPr lang="it-IT" sz="3200" dirty="0">
                <a:solidFill>
                  <a:schemeClr val="bg2">
                    <a:lumMod val="50000"/>
                  </a:schemeClr>
                </a:solidFill>
              </a:rPr>
              <a:t>Gli indicatori: insulti verbali, ridicolizzazioni, denigrazioni, umiliazioni pubbliche e private.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1187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875"/>
    </mc:Choice>
    <mc:Fallback>
      <p:transition spd="slow" advTm="128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F743D4-93A5-4C7F-AEA9-4FD839BD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>
                <a:solidFill>
                  <a:schemeClr val="bg2">
                    <a:lumMod val="50000"/>
                  </a:schemeClr>
                </a:solidFill>
              </a:rPr>
              <a:t>STALKING: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4AE721-95DD-4858-B36D-7422B6228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4811" y="1904999"/>
            <a:ext cx="9113750" cy="4638413"/>
          </a:xfrm>
        </p:spPr>
        <p:txBody>
          <a:bodyPr>
            <a:noAutofit/>
          </a:bodyPr>
          <a:lstStyle/>
          <a:p>
            <a:r>
              <a:rPr lang="it-IT" sz="2800" dirty="0">
                <a:solidFill>
                  <a:schemeClr val="bg2">
                    <a:lumMod val="50000"/>
                  </a:schemeClr>
                </a:solidFill>
              </a:rPr>
              <a:t>Si tratta di una vera e propria persecuzione protratta nel tempo (in certi casi mesi o anni) che si manifesta attraverso una serie di comportamenti atti a far sentire la vittima continuamente sotto controllo e in un costante stato di pericolo.</a:t>
            </a:r>
          </a:p>
          <a:p>
            <a:r>
              <a:rPr lang="it-IT" sz="2800" dirty="0">
                <a:solidFill>
                  <a:schemeClr val="bg2">
                    <a:lumMod val="50000"/>
                  </a:schemeClr>
                </a:solidFill>
              </a:rPr>
              <a:t>Gli indicatori: pedinamenti, appostamenti sotto casa, incursioni sul luogo di lavoro, telefonate nel cuore della notte, messaggi, persecuzione attraverso i social network.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6307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212"/>
    </mc:Choice>
    <mc:Fallback>
      <p:transition spd="slow" advTm="102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84977DE5-7649-4E2D-B221-8378CB53B8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8581894"/>
              </p:ext>
            </p:extLst>
          </p:nvPr>
        </p:nvGraphicFramePr>
        <p:xfrm>
          <a:off x="2505323" y="480968"/>
          <a:ext cx="9440600" cy="5290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1579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072"/>
    </mc:Choice>
    <mc:Fallback>
      <p:transition spd="slow" advTm="9072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C7BC31-413F-4165-A3BB-DB723C537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9000660" cy="1509490"/>
          </a:xfrm>
        </p:spPr>
        <p:txBody>
          <a:bodyPr>
            <a:noAutofit/>
          </a:bodyPr>
          <a:lstStyle/>
          <a:p>
            <a:r>
              <a:rPr lang="it-IT" sz="3200" dirty="0">
                <a:solidFill>
                  <a:schemeClr val="bg2">
                    <a:lumMod val="50000"/>
                  </a:schemeClr>
                </a:solidFill>
              </a:rPr>
              <a:t>Il 78% DELLE DONNE PERO’, NON HA DENUNCIATO LE VIOLENZE.</a:t>
            </a:r>
            <a:br>
              <a:rPr lang="it-IT" sz="3200" dirty="0">
                <a:solidFill>
                  <a:schemeClr val="bg2">
                    <a:lumMod val="50000"/>
                  </a:schemeClr>
                </a:solidFill>
              </a:rPr>
            </a:br>
            <a:endParaRPr lang="it-IT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7E29D6-1286-4FF0-8520-6214AB193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0372" y="2011958"/>
            <a:ext cx="9000660" cy="4846042"/>
          </a:xfrm>
        </p:spPr>
        <p:txBody>
          <a:bodyPr/>
          <a:lstStyle/>
          <a:p>
            <a:r>
              <a:rPr lang="it-IT" sz="2800" dirty="0">
                <a:solidFill>
                  <a:schemeClr val="bg2">
                    <a:lumMod val="50000"/>
                  </a:schemeClr>
                </a:solidFill>
              </a:rPr>
              <a:t>CONOSCI IL MOTIVO?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bg2">
                    <a:lumMod val="50000"/>
                  </a:schemeClr>
                </a:solidFill>
              </a:rPr>
              <a:t>Paura, 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quando la donna decide di lasciare il partner violento, la situazione tende  a diventare pericolosa per la sua incolumità e per quella dei suoi figli;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bg2">
                    <a:lumMod val="50000"/>
                  </a:schemeClr>
                </a:solidFill>
              </a:rPr>
              <a:t>Mancanza di sostegno esterno, 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sia familiare sia istituzionale;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 err="1">
                <a:solidFill>
                  <a:schemeClr val="bg2">
                    <a:lumMod val="50000"/>
                  </a:schemeClr>
                </a:solidFill>
              </a:rPr>
              <a:t>Autobiasimo</a:t>
            </a:r>
            <a:r>
              <a:rPr lang="it-IT" b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la donna tende a ritenere se stessa colpevole delle violenze subite;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bg2">
                    <a:lumMod val="50000"/>
                  </a:schemeClr>
                </a:solidFill>
              </a:rPr>
              <a:t>Tentativo di salvare il matrimonio, 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la donna tenta di salvare la famiglia e continua la relazione nella speranza di riuscire a cambiare il coniuge violento;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bg2">
                    <a:lumMod val="50000"/>
                  </a:schemeClr>
                </a:solidFill>
              </a:rPr>
              <a:t>Motivi economici, 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se la donna non ha un reddito sicuro potrebbe essere complicato per lei ricostruirsi un’esistenza in autonomia.</a:t>
            </a:r>
            <a:endParaRPr lang="it-IT" b="1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0304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262"/>
    </mc:Choice>
    <mc:Fallback>
      <p:transition spd="slow" advTm="222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722511-A266-4F3F-9D27-6E7462EC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916" y="675314"/>
            <a:ext cx="4093101" cy="634239"/>
          </a:xfrm>
        </p:spPr>
        <p:txBody>
          <a:bodyPr>
            <a:normAutofit fontScale="90000"/>
          </a:bodyPr>
          <a:lstStyle/>
          <a:p>
            <a:r>
              <a:rPr lang="it-IT" sz="4000" dirty="0">
                <a:solidFill>
                  <a:schemeClr val="bg2">
                    <a:lumMod val="50000"/>
                  </a:schemeClr>
                </a:solidFill>
              </a:rPr>
              <a:t>Cosa si può fare? </a:t>
            </a:r>
            <a:br>
              <a:rPr lang="it-IT" sz="4000" dirty="0">
                <a:solidFill>
                  <a:schemeClr val="bg2">
                    <a:lumMod val="50000"/>
                  </a:schemeClr>
                </a:solidFill>
              </a:rPr>
            </a:br>
            <a:endParaRPr lang="it-IT" sz="4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6AF66F-2052-426A-9BF5-686EAE3DE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8518" y="1905000"/>
            <a:ext cx="8915400" cy="4630024"/>
          </a:xfrm>
        </p:spPr>
        <p:txBody>
          <a:bodyPr>
            <a:normAutofit/>
          </a:bodyPr>
          <a:lstStyle/>
          <a:p>
            <a:endParaRPr lang="it-IT" sz="2800" b="1" dirty="0">
              <a:solidFill>
                <a:schemeClr val="bg2">
                  <a:lumMod val="50000"/>
                </a:schemeClr>
              </a:solidFill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it-IT" sz="2800" b="1" dirty="0">
              <a:solidFill>
                <a:schemeClr val="bg2">
                  <a:lumMod val="50000"/>
                </a:schemeClr>
              </a:solidFill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it-IT" sz="2800" b="1" dirty="0">
                <a:solidFill>
                  <a:schemeClr val="bg2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CENTRO ANTIVIOLENZA «IL Volo delle Farfalle»     </a:t>
            </a:r>
          </a:p>
          <a:p>
            <a:r>
              <a:rPr lang="it-IT" sz="2800" b="1" dirty="0">
                <a:solidFill>
                  <a:schemeClr val="bg2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 SERVIZIO ATTIVO E GRATUITO</a:t>
            </a:r>
            <a:endParaRPr lang="it-IT" sz="2800" dirty="0">
              <a:solidFill>
                <a:schemeClr val="bg2">
                  <a:lumMod val="50000"/>
                </a:schemeClr>
              </a:solidFill>
              <a:latin typeface="+mj-lt"/>
              <a:ea typeface="Times New Roman" panose="02020603050405020304" pitchFamily="18" charset="0"/>
            </a:endParaRPr>
          </a:p>
          <a:p>
            <a:pPr algn="just" fontAlgn="base"/>
            <a:r>
              <a:rPr lang="it-IT" sz="2800" dirty="0">
                <a:solidFill>
                  <a:schemeClr val="bg2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</a:rPr>
              <a:t> </a:t>
            </a:r>
            <a:r>
              <a:rPr lang="it-IT" sz="2800" b="1" dirty="0">
                <a:solidFill>
                  <a:schemeClr val="bg2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Numero nazionale ministeriale anti violenza e   stalking:</a:t>
            </a:r>
            <a:r>
              <a:rPr lang="it-IT" sz="2800" dirty="0">
                <a:solidFill>
                  <a:schemeClr val="bg2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</a:rPr>
              <a:t> 1522</a:t>
            </a:r>
          </a:p>
          <a:p>
            <a:pPr algn="just" fontAlgn="base"/>
            <a:r>
              <a:rPr lang="it-IT" sz="2800" b="1" dirty="0">
                <a:solidFill>
                  <a:schemeClr val="bg2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Numero Emergenze h24:</a:t>
            </a:r>
            <a:r>
              <a:rPr lang="it-IT" sz="2800" dirty="0">
                <a:solidFill>
                  <a:schemeClr val="bg2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</a:rPr>
              <a:t> 3343090151</a:t>
            </a:r>
          </a:p>
          <a:p>
            <a:pPr algn="just" fontAlgn="base"/>
            <a:r>
              <a:rPr lang="it-IT" sz="2800" b="1" dirty="0">
                <a:solidFill>
                  <a:schemeClr val="bg2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Email:</a:t>
            </a:r>
            <a:r>
              <a:rPr lang="it-IT" sz="2800" dirty="0">
                <a:solidFill>
                  <a:schemeClr val="bg2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</a:rPr>
              <a:t> pianodizonas8cav@gmail.com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1833E57-9CC7-438E-B36B-C40071A8C599}"/>
              </a:ext>
            </a:extLst>
          </p:cNvPr>
          <p:cNvSpPr txBox="1"/>
          <p:nvPr/>
        </p:nvSpPr>
        <p:spPr>
          <a:xfrm>
            <a:off x="4102217" y="1619075"/>
            <a:ext cx="4202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>
                <a:solidFill>
                  <a:schemeClr val="bg2">
                    <a:lumMod val="50000"/>
                  </a:schemeClr>
                </a:solidFill>
              </a:rPr>
              <a:t>CONTATTACI!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7493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9899"/>
    </mc:Choice>
    <mc:Fallback>
      <p:transition spd="slow" advTm="198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D91D8A-B9D6-4F92-86F8-5564D9DBE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939" y="841695"/>
            <a:ext cx="8915400" cy="4602760"/>
          </a:xfrm>
        </p:spPr>
        <p:txBody>
          <a:bodyPr>
            <a:normAutofit fontScale="62500" lnSpcReduction="20000"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</a:rPr>
              <a:t> </a:t>
            </a:r>
            <a:r>
              <a:rPr kumimoji="0" lang="it-IT" sz="5800" b="1" i="0" u="sng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Servizio attivo presso le sedi di: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endParaRPr kumimoji="0" lang="it-IT" sz="31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j-lt"/>
              <a:ea typeface="Times New Roman" panose="02020603050405020304" pitchFamily="18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it-IT" sz="31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-Vallo della Lucania</a:t>
            </a:r>
            <a:r>
              <a:rPr kumimoji="0" lang="it-IT" sz="31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</a:rPr>
              <a:t>, P.zza Vittorio Emanuele (Piano di Zona S8) 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it-IT" sz="31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</a:rPr>
              <a:t>Orario Sportello: Martedì 15:00-18:00; Mercoledì 10:00-13:00; Giovedì 15:00-18:00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br>
              <a:rPr kumimoji="0" lang="it-IT" sz="31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</a:rPr>
            </a:br>
            <a:r>
              <a:rPr kumimoji="0" lang="it-IT" sz="31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-Agropoli</a:t>
            </a:r>
            <a:r>
              <a:rPr kumimoji="0" lang="it-IT" sz="31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</a:rPr>
              <a:t>, Piazza della Repubblica (Segretariato Sociale)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it-IT" sz="31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</a:rPr>
              <a:t>Orario Sportello: Martedì 10:00-13:00; Giovedì 15:00-17:00; Venerdì 10:00-13:00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br>
              <a:rPr kumimoji="0" lang="it-IT" sz="31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</a:rPr>
            </a:br>
            <a:r>
              <a:rPr kumimoji="0" lang="it-IT" sz="31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-Castellabate</a:t>
            </a:r>
            <a:r>
              <a:rPr kumimoji="0" lang="it-IT" sz="31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</a:rPr>
              <a:t>, Via Roma (Segretariato Sociale)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it-IT" sz="31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Times New Roman" panose="02020603050405020304" pitchFamily="18" charset="0"/>
              </a:rPr>
              <a:t>Orario Sportello: Lunedì 10:00-13:00; Giovedì 15:00-17:00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it-IT" sz="31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it-IT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7735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674"/>
    </mc:Choice>
    <mc:Fallback>
      <p:transition spd="slow" advTm="1867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0049CD-B181-4647-9777-F5C9A4BC5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2041" y="632498"/>
            <a:ext cx="8911687" cy="1573805"/>
          </a:xfrm>
        </p:spPr>
        <p:txBody>
          <a:bodyPr>
            <a:normAutofit/>
          </a:bodyPr>
          <a:lstStyle/>
          <a:p>
            <a:r>
              <a:rPr lang="it-IT" sz="4000" dirty="0">
                <a:solidFill>
                  <a:schemeClr val="bg2">
                    <a:lumMod val="50000"/>
                  </a:schemeClr>
                </a:solidFill>
              </a:rPr>
              <a:t>In Collaborazione con il Centro Antiviolenza «Il Volo Delle Farfalle»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FA5B87DE-96B1-42E4-B6EE-44F3CE6ECA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163" y="2399251"/>
            <a:ext cx="5470668" cy="2558641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45250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980"/>
    </mc:Choice>
    <mc:Fallback>
      <p:transition spd="slow" advTm="698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CA7AE2-831B-4A94-B5CF-75263B3A6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8269" y="833305"/>
            <a:ext cx="8915400" cy="3176633"/>
          </a:xfrm>
        </p:spPr>
        <p:txBody>
          <a:bodyPr/>
          <a:lstStyle/>
          <a:p>
            <a:pPr marL="0" indent="0">
              <a:buNone/>
            </a:pPr>
            <a:r>
              <a:rPr lang="it-IT" sz="36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Oppure contattaci sui nostri social :</a:t>
            </a:r>
          </a:p>
          <a:p>
            <a:pPr marL="0" indent="0">
              <a:buNone/>
            </a:pPr>
            <a:endParaRPr lang="it-IT" sz="36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r>
              <a:rPr lang="it-IT" sz="36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Facebook: Centro Antiviolenza</a:t>
            </a:r>
          </a:p>
          <a:p>
            <a:pPr algn="l" fontAlgn="base"/>
            <a:r>
              <a:rPr lang="it-IT" sz="36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Instagram: @</a:t>
            </a:r>
            <a:r>
              <a:rPr lang="it-IT" sz="3600" b="0" i="0" dirty="0">
                <a:solidFill>
                  <a:schemeClr val="bg2">
                    <a:lumMod val="50000"/>
                  </a:schemeClr>
                </a:solidFill>
                <a:effectLst/>
                <a:latin typeface="+mj-lt"/>
              </a:rPr>
              <a:t>pianodizonas8cav</a:t>
            </a:r>
          </a:p>
          <a:p>
            <a:pPr marL="0" indent="0">
              <a:buNone/>
            </a:pPr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EA63283-52F8-4272-A392-AD20FED25A0D}"/>
              </a:ext>
            </a:extLst>
          </p:cNvPr>
          <p:cNvSpPr txBox="1"/>
          <p:nvPr/>
        </p:nvSpPr>
        <p:spPr>
          <a:xfrm>
            <a:off x="7264867" y="5352176"/>
            <a:ext cx="5603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solidFill>
                  <a:schemeClr val="bg2">
                    <a:lumMod val="50000"/>
                  </a:schemeClr>
                </a:solidFill>
              </a:rPr>
              <a:t>Non sei Sola!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1720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313"/>
    </mc:Choice>
    <mc:Fallback>
      <p:transition spd="slow" advTm="143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AAF5A4-A706-4CDC-A349-B6B347FBF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it-IT" sz="7200" dirty="0">
                <a:solidFill>
                  <a:schemeClr val="bg2">
                    <a:lumMod val="50000"/>
                  </a:schemeClr>
                </a:solidFill>
              </a:rPr>
              <a:t>PRESENTA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4302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95"/>
    </mc:Choice>
    <mc:Fallback>
      <p:transition spd="slow" advTm="45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DA8684-F4EF-4CB8-8312-691B1E2781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189137"/>
            <a:ext cx="9144000" cy="2266870"/>
          </a:xfrm>
        </p:spPr>
        <p:txBody>
          <a:bodyPr>
            <a:normAutofit fontScale="90000"/>
          </a:bodyPr>
          <a:lstStyle/>
          <a:p>
            <a:r>
              <a:rPr lang="it-IT" sz="5400" i="1" dirty="0">
                <a:solidFill>
                  <a:schemeClr val="accent4">
                    <a:lumMod val="75000"/>
                  </a:schemeClr>
                </a:solidFill>
                <a:latin typeface="Bahnschrift SemiCondensed" panose="020B0502040204020203" pitchFamily="34" charset="0"/>
              </a:rPr>
              <a:t>CAMPAGNA DI SENSIBILIZZAZONE CONTRO LA VIOLENZA DI GENERE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0047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36"/>
    </mc:Choice>
    <mc:Fallback>
      <p:transition spd="slow" advTm="58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6FE187CD-9815-4810-BF6B-5681F559E0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733" y="690855"/>
            <a:ext cx="4412608" cy="5047216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46849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632"/>
    </mc:Choice>
    <mc:Fallback>
      <p:transition spd="slow" advTm="56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04546F-9F05-4A05-BC48-01F3F6B92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400" dirty="0">
                <a:solidFill>
                  <a:schemeClr val="bg2">
                    <a:lumMod val="50000"/>
                  </a:schemeClr>
                </a:solidFill>
              </a:rPr>
              <a:t>Esistono varie forme di violenza di genere: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19644D-F976-4786-AC81-E1B61A0D4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3200" dirty="0">
                <a:solidFill>
                  <a:schemeClr val="bg2">
                    <a:lumMod val="50000"/>
                  </a:schemeClr>
                </a:solidFill>
              </a:rPr>
              <a:t>Fisica;</a:t>
            </a:r>
          </a:p>
          <a:p>
            <a:r>
              <a:rPr lang="it-IT" sz="3200" dirty="0">
                <a:solidFill>
                  <a:schemeClr val="bg2">
                    <a:lumMod val="50000"/>
                  </a:schemeClr>
                </a:solidFill>
              </a:rPr>
              <a:t>Psicologica;</a:t>
            </a:r>
          </a:p>
          <a:p>
            <a:r>
              <a:rPr lang="it-IT" sz="3200" dirty="0">
                <a:solidFill>
                  <a:schemeClr val="bg2">
                    <a:lumMod val="50000"/>
                  </a:schemeClr>
                </a:solidFill>
              </a:rPr>
              <a:t>Sessuale;</a:t>
            </a:r>
          </a:p>
          <a:p>
            <a:r>
              <a:rPr lang="it-IT" sz="3200" dirty="0">
                <a:solidFill>
                  <a:schemeClr val="bg2">
                    <a:lumMod val="50000"/>
                  </a:schemeClr>
                </a:solidFill>
              </a:rPr>
              <a:t>Economica;</a:t>
            </a:r>
          </a:p>
          <a:p>
            <a:r>
              <a:rPr lang="it-IT" sz="3200" dirty="0">
                <a:solidFill>
                  <a:schemeClr val="bg2">
                    <a:lumMod val="50000"/>
                  </a:schemeClr>
                </a:solidFill>
              </a:rPr>
              <a:t>Verbale;</a:t>
            </a:r>
          </a:p>
          <a:p>
            <a:r>
              <a:rPr lang="it-IT" sz="3200" dirty="0">
                <a:solidFill>
                  <a:schemeClr val="bg2">
                    <a:lumMod val="50000"/>
                  </a:schemeClr>
                </a:solidFill>
              </a:rPr>
              <a:t>Stalking.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E vanno tutte considerate come un fenomeno complesso.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1616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876"/>
    </mc:Choice>
    <mc:Fallback>
      <p:transition spd="slow" advTm="1687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BF4D04-870F-4FBC-AF68-C982C498E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8327" y="665525"/>
            <a:ext cx="8915400" cy="5030599"/>
          </a:xfrm>
        </p:spPr>
        <p:txBody>
          <a:bodyPr>
            <a:normAutofit/>
          </a:bodyPr>
          <a:lstStyle/>
          <a:p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Con l’espressione «Violenza di genere» si indicano tutte quelle forme di violenza da quella psicologica e fisica a quella sessuale che riguardano un vasto numero di persone discriminate in base al sesso.</a:t>
            </a:r>
          </a:p>
          <a:p>
            <a:pPr marL="0" indent="0">
              <a:buNone/>
            </a:pPr>
            <a:endParaRPr lang="it-IT" sz="20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Spesso la violenza di genere è un’espressione adoperata come sinonimo di violenza sulle donne perché la maggior parte di queste violazioni riguarda la popolazione femminile.</a:t>
            </a:r>
          </a:p>
          <a:p>
            <a:pPr marL="0" indent="0">
              <a:buNone/>
            </a:pPr>
            <a:endParaRPr lang="it-IT" sz="20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it-IT" sz="2000" dirty="0">
                <a:solidFill>
                  <a:schemeClr val="bg2">
                    <a:lumMod val="50000"/>
                  </a:schemeClr>
                </a:solidFill>
              </a:rPr>
              <a:t>L’ONU definisce la violenza sulle donne come «ogni atto di violenza fondato sul genere che comporti o possa comportare per la donna danno o sofferenza fisica, psicologica o sessuale, includendo la minaccia di questi atti, coercizioni o privazioni arbitrarie della libertà, che avvengano nel corso della vita pubblica o privata.»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1214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267"/>
    </mc:Choice>
    <mc:Fallback>
      <p:transition spd="slow" advTm="132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0D8136-9ABF-4916-86E2-BD1364804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400" dirty="0">
                <a:solidFill>
                  <a:schemeClr val="bg2">
                    <a:lumMod val="50000"/>
                  </a:schemeClr>
                </a:solidFill>
              </a:rPr>
              <a:t>Non si può scindere la violenza!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AB299C-F42C-4981-A530-01BBACBA3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chemeClr val="bg2">
                    <a:lumMod val="50000"/>
                  </a:schemeClr>
                </a:solidFill>
              </a:rPr>
              <a:t>Tutte le molteplici modalità che può assumere la violenza, concorrono a produrre il danno: che sarà tanto più grave e irreversibile quanto più la violenza si protrae nel tempo.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494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237"/>
    </mc:Choice>
    <mc:Fallback>
      <p:transition spd="slow" advTm="102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212A49-57ED-49F8-B483-E44E0F58F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6481" y="1614011"/>
            <a:ext cx="8920803" cy="2932822"/>
          </a:xfrm>
        </p:spPr>
        <p:txBody>
          <a:bodyPr>
            <a:noAutofit/>
          </a:bodyPr>
          <a:lstStyle/>
          <a:p>
            <a:r>
              <a:rPr lang="it-IT" sz="6000" dirty="0">
                <a:solidFill>
                  <a:schemeClr val="bg2">
                    <a:lumMod val="50000"/>
                  </a:schemeClr>
                </a:solidFill>
              </a:rPr>
              <a:t>Analizziamo insieme ogni singola forma di violenza: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8829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59"/>
    </mc:Choice>
    <mc:Fallback>
      <p:transition spd="slow" advTm="46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4.2|3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4|3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6|5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3.5|4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3|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4|3.7|3.1|2.7|2.6|2.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5|2.6|2.6|2.9|1.9|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6|0.8|3.6|0.9|3.1|1|3.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9|2.4|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9|3|1.7|1.9|2|1.7|2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3.9|4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621</TotalTime>
  <Words>942</Words>
  <Application>Microsoft Office PowerPoint</Application>
  <PresentationFormat>Widescreen</PresentationFormat>
  <Paragraphs>74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7" baseType="lpstr">
      <vt:lpstr>Arial</vt:lpstr>
      <vt:lpstr>Bahnschrift SemiCondensed</vt:lpstr>
      <vt:lpstr>Calibri</vt:lpstr>
      <vt:lpstr>Century Gothic</vt:lpstr>
      <vt:lpstr>Wingdings</vt:lpstr>
      <vt:lpstr>Wingdings 3</vt:lpstr>
      <vt:lpstr>Filo</vt:lpstr>
      <vt:lpstr>Il Piano Sociale Di Zona Ambito S8 - Comune Capofila Vallo della Lucania (SA)-</vt:lpstr>
      <vt:lpstr>In Collaborazione con il Centro Antiviolenza «Il Volo Delle Farfalle»</vt:lpstr>
      <vt:lpstr>Presentazione standard di PowerPoint</vt:lpstr>
      <vt:lpstr>CAMPAGNA DI SENSIBILIZZAZONE CONTRO LA VIOLENZA DI GENERE</vt:lpstr>
      <vt:lpstr>Presentazione standard di PowerPoint</vt:lpstr>
      <vt:lpstr>Esistono varie forme di violenza di genere:</vt:lpstr>
      <vt:lpstr>Presentazione standard di PowerPoint</vt:lpstr>
      <vt:lpstr>Non si può scindere la violenza!</vt:lpstr>
      <vt:lpstr>Analizziamo insieme ogni singola forma di violenza:</vt:lpstr>
      <vt:lpstr>VIOLENZA FISICA:</vt:lpstr>
      <vt:lpstr>VIOLENZA PSICOLOGICA:</vt:lpstr>
      <vt:lpstr>VIOLENZA SESSUALE:</vt:lpstr>
      <vt:lpstr>VIOLENZA ECONOMICA:</vt:lpstr>
      <vt:lpstr>VIOLENZA VERBALE:</vt:lpstr>
      <vt:lpstr>STALKING:</vt:lpstr>
      <vt:lpstr>Presentazione standard di PowerPoint</vt:lpstr>
      <vt:lpstr>Il 78% DELLE DONNE PERO’, NON HA DENUNCIATO LE VIOLENZE. </vt:lpstr>
      <vt:lpstr>Cosa si può fare? 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luigi veneri</dc:creator>
  <cp:lastModifiedBy>luigi veneri</cp:lastModifiedBy>
  <cp:revision>119</cp:revision>
  <dcterms:created xsi:type="dcterms:W3CDTF">2020-11-20T10:25:01Z</dcterms:created>
  <dcterms:modified xsi:type="dcterms:W3CDTF">2020-11-24T12:55:09Z</dcterms:modified>
</cp:coreProperties>
</file>